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88D82-18A7-41F7-9D1B-E759C9B4860C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D21EB-1BC5-4489-A257-446B1ABF3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22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88D82-18A7-41F7-9D1B-E759C9B4860C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D21EB-1BC5-4489-A257-446B1ABF3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3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88D82-18A7-41F7-9D1B-E759C9B4860C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D21EB-1BC5-4489-A257-446B1ABF3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857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88D82-18A7-41F7-9D1B-E759C9B4860C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D21EB-1BC5-4489-A257-446B1ABF3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387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88D82-18A7-41F7-9D1B-E759C9B4860C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D21EB-1BC5-4489-A257-446B1ABF3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58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88D82-18A7-41F7-9D1B-E759C9B4860C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D21EB-1BC5-4489-A257-446B1ABF3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42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88D82-18A7-41F7-9D1B-E759C9B4860C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D21EB-1BC5-4489-A257-446B1ABF3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631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88D82-18A7-41F7-9D1B-E759C9B4860C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D21EB-1BC5-4489-A257-446B1ABF3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52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88D82-18A7-41F7-9D1B-E759C9B4860C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D21EB-1BC5-4489-A257-446B1ABF3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566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88D82-18A7-41F7-9D1B-E759C9B4860C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D21EB-1BC5-4489-A257-446B1ABF3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03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88D82-18A7-41F7-9D1B-E759C9B4860C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D21EB-1BC5-4489-A257-446B1ABF3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47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88D82-18A7-41F7-9D1B-E759C9B4860C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D21EB-1BC5-4489-A257-446B1ABF3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86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4870" y="146417"/>
            <a:ext cx="9144000" cy="2387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vi-VN" sz="3200" b="1" dirty="0">
                <a:solidFill>
                  <a:srgbClr val="002060"/>
                </a:solidFill>
              </a:rPr>
              <a:t>[TÊN DỰ ÁN] – KẾ HOẠCH RA MẮT SẢN PHẨM CHIẾN </a:t>
            </a:r>
            <a:r>
              <a:rPr lang="vi-VN" sz="3200" b="1" dirty="0" smtClean="0">
                <a:solidFill>
                  <a:srgbClr val="002060"/>
                </a:solidFill>
              </a:rPr>
              <a:t>LƯỢC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6825" y="3144838"/>
            <a:ext cx="9144000" cy="1655762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vi-VN" sz="2200" b="1" dirty="0">
                <a:latin typeface="+mj-lt"/>
              </a:rPr>
              <a:t>Tên sản phẩm:</a:t>
            </a:r>
            <a:r>
              <a:rPr lang="vi-VN" sz="2200" dirty="0">
                <a:latin typeface="+mj-lt"/>
              </a:rPr>
              <a:t> [Điền tên sản phẩm]</a:t>
            </a:r>
            <a:r>
              <a:rPr lang="vi-VN" sz="2200" dirty="0" smtClean="0">
                <a:latin typeface="+mj-lt"/>
              </a:rPr>
              <a:t/>
            </a:r>
            <a:br>
              <a:rPr lang="vi-VN" sz="2200" dirty="0" smtClean="0">
                <a:latin typeface="+mj-lt"/>
              </a:rPr>
            </a:br>
            <a:r>
              <a:rPr lang="vi-VN" sz="2200" b="1" dirty="0">
                <a:latin typeface="+mj-lt"/>
              </a:rPr>
              <a:t>Phiên bản:</a:t>
            </a:r>
            <a:r>
              <a:rPr lang="vi-VN" sz="2200" dirty="0">
                <a:latin typeface="+mj-lt"/>
              </a:rPr>
              <a:t> [Ví dụ: 1.0]</a:t>
            </a:r>
            <a:r>
              <a:rPr lang="vi-VN" sz="2200" dirty="0" smtClean="0">
                <a:latin typeface="+mj-lt"/>
              </a:rPr>
              <a:t/>
            </a:r>
            <a:br>
              <a:rPr lang="vi-VN" sz="2200" dirty="0" smtClean="0">
                <a:latin typeface="+mj-lt"/>
              </a:rPr>
            </a:br>
            <a:r>
              <a:rPr lang="vi-VN" sz="2200" b="1" dirty="0">
                <a:latin typeface="+mj-lt"/>
              </a:rPr>
              <a:t>Ngày:</a:t>
            </a:r>
            <a:r>
              <a:rPr lang="vi-VN" sz="2200" dirty="0">
                <a:latin typeface="+mj-lt"/>
              </a:rPr>
              <a:t> [DD/MM/YYYY]</a:t>
            </a:r>
            <a:r>
              <a:rPr lang="vi-VN" sz="2200" dirty="0" smtClean="0">
                <a:latin typeface="+mj-lt"/>
              </a:rPr>
              <a:t/>
            </a:r>
            <a:br>
              <a:rPr lang="vi-VN" sz="2200" dirty="0" smtClean="0">
                <a:latin typeface="+mj-lt"/>
              </a:rPr>
            </a:br>
            <a:r>
              <a:rPr lang="vi-VN" sz="2200" b="1" dirty="0">
                <a:latin typeface="+mj-lt"/>
              </a:rPr>
              <a:t>Mục tiêu ra mắt:</a:t>
            </a:r>
            <a:r>
              <a:rPr lang="vi-VN" sz="2200" dirty="0">
                <a:latin typeface="+mj-lt"/>
              </a:rPr>
              <a:t> [Ngày dự kiến]</a:t>
            </a:r>
            <a:r>
              <a:rPr lang="vi-VN" sz="2200" dirty="0" smtClean="0">
                <a:latin typeface="+mj-lt"/>
              </a:rPr>
              <a:t/>
            </a:r>
            <a:br>
              <a:rPr lang="vi-VN" sz="2200" dirty="0" smtClean="0">
                <a:latin typeface="+mj-lt"/>
              </a:rPr>
            </a:br>
            <a:r>
              <a:rPr lang="vi-VN" sz="2200" b="1" dirty="0">
                <a:latin typeface="+mj-lt"/>
              </a:rPr>
              <a:t>Người chịu trách nhiệm chính:</a:t>
            </a:r>
            <a:r>
              <a:rPr lang="vi-VN" sz="2200" dirty="0">
                <a:latin typeface="+mj-lt"/>
              </a:rPr>
              <a:t> [Tên, Chức vụ]</a:t>
            </a:r>
            <a:endParaRPr lang="en-US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20865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vi-VN" sz="3200" b="1" dirty="0">
                <a:solidFill>
                  <a:srgbClr val="002060"/>
                </a:solidFill>
              </a:rPr>
              <a:t>Giai đoạn 3: DUY TRÌ &amp; TỐI ƯU (Tuần 2 đến Tuần 12</a:t>
            </a:r>
            <a:r>
              <a:rPr lang="vi-VN" sz="3200" b="1" dirty="0" smtClean="0">
                <a:solidFill>
                  <a:srgbClr val="002060"/>
                </a:solidFill>
              </a:rPr>
              <a:t>)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Tuần 2-4: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Thu thập feedback sâu. Đăng case study đầu tiên. Tạo các hướng dẫn sử dụng chi tiết.</a:t>
            </a:r>
          </a:p>
          <a:p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Tuần 5-8: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Phân tích dữ liệu, báo cáo kết quả đợt 1. Tối ưu hóa phễu marketing.</a:t>
            </a:r>
          </a:p>
          <a:p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Tuần 9-12: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Lên kế hoạch cho chiến dịch marketing tiếp theo. Giới thiệu các chương trình giới thiệu (referral).</a:t>
            </a:r>
          </a:p>
        </p:txBody>
      </p:sp>
    </p:spTree>
    <p:extLst>
      <p:ext uri="{BB962C8B-B14F-4D97-AF65-F5344CB8AC3E}">
        <p14:creationId xmlns:p14="http://schemas.microsoft.com/office/powerpoint/2010/main" val="166266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25" y="793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kênh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(Channel Plan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0998063"/>
              </p:ext>
            </p:extLst>
          </p:nvPr>
        </p:nvGraphicFramePr>
        <p:xfrm>
          <a:off x="838200" y="1273175"/>
          <a:ext cx="1083945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6975">
                  <a:extLst>
                    <a:ext uri="{9D8B030D-6E8A-4147-A177-3AD203B41FA5}">
                      <a16:colId xmlns:a16="http://schemas.microsoft.com/office/drawing/2014/main" val="873208256"/>
                    </a:ext>
                  </a:extLst>
                </a:gridCol>
                <a:gridCol w="2190750">
                  <a:extLst>
                    <a:ext uri="{9D8B030D-6E8A-4147-A177-3AD203B41FA5}">
                      <a16:colId xmlns:a16="http://schemas.microsoft.com/office/drawing/2014/main" val="3708315215"/>
                    </a:ext>
                  </a:extLst>
                </a:gridCol>
                <a:gridCol w="6181725">
                  <a:extLst>
                    <a:ext uri="{9D8B030D-6E8A-4147-A177-3AD203B41FA5}">
                      <a16:colId xmlns:a16="http://schemas.microsoft.com/office/drawing/2014/main" val="38695383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Kênh</a:t>
                      </a:r>
                      <a:endParaRPr lang="en-US" sz="2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Mục</a:t>
                      </a: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</a:t>
                      </a:r>
                      <a:endParaRPr lang="en-US" sz="2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chính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4765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Owned Media</a:t>
                      </a:r>
                      <a:endParaRPr lang="en-US" sz="22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vi-VN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Giáo dục, nuôi dưỡng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vi-VN" sz="2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Blog</a:t>
                      </a:r>
                      <a:r>
                        <a:rPr lang="vi-VN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Các bài viết chuyên sâu. </a:t>
                      </a:r>
                      <a:endParaRPr lang="en-US" sz="22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vi-VN" sz="2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  <a:r>
                        <a:rPr lang="vi-VN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Chuỗi email "nhá hàng", thông báo, chăm sóc. </a:t>
                      </a:r>
                      <a:endParaRPr lang="en-US" sz="22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vi-VN" sz="2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 </a:t>
                      </a:r>
                      <a:r>
                        <a:rPr lang="vi-VN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Media: Đếm ngược, hậu trường, Q&amp;A.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2515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Earned Media</a:t>
                      </a:r>
                      <a:endParaRPr lang="en-US" sz="2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s-E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uy </a:t>
                      </a:r>
                      <a:r>
                        <a:rPr lang="es-E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</a:t>
                      </a:r>
                      <a:r>
                        <a:rPr lang="es-E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s-E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s-E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tỏa</a:t>
                      </a:r>
                      <a:endParaRPr lang="es-ES" sz="2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vi-VN" sz="2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</a:t>
                      </a:r>
                      <a:r>
                        <a:rPr lang="vi-VN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Gửi thông cáo báo chí đến [Tên các báo]. </a:t>
                      </a:r>
                      <a:endParaRPr lang="en-US" sz="22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vi-VN" sz="2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Influencer </a:t>
                      </a:r>
                      <a:r>
                        <a:rPr lang="vi-VN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Marketing: Hợp tác với [Tên KOLs] để review sản phẩm</a:t>
                      </a:r>
                      <a:r>
                        <a:rPr lang="vi-VN" sz="2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2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vi-VN" sz="2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SEO</a:t>
                      </a:r>
                      <a:r>
                        <a:rPr lang="vi-VN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Tối ưu các từ khóa [Từ khóa chính].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9598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Paid Media</a:t>
                      </a:r>
                      <a:endParaRPr lang="en-US" sz="22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Thúc đẩy, chuyển đổi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vi-VN" sz="2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Google </a:t>
                      </a:r>
                      <a:r>
                        <a:rPr lang="vi-VN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Ads: Chạy quảng cáo tìm kiếm cho từ khóa thương hiệu và đối thủ. </a:t>
                      </a:r>
                      <a:endParaRPr lang="en-US" sz="22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vi-VN" sz="2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Facebook/LinkedIn </a:t>
                      </a:r>
                      <a:r>
                        <a:rPr lang="vi-VN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Ads: Chạy quảng cáo nhắm đến [Đối tượng persona</a:t>
                      </a:r>
                      <a:r>
                        <a:rPr lang="vi-VN" sz="2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].</a:t>
                      </a:r>
                      <a:endParaRPr lang="en-US" sz="22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vi-VN" sz="2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Retargeting</a:t>
                      </a:r>
                      <a:r>
                        <a:rPr lang="vi-VN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Bám đuổi những người đã vào website nhưng chưa đăng ký.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49213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642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D: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RỦI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Ngân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(Budget Allocation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2810706"/>
              </p:ext>
            </p:extLst>
          </p:nvPr>
        </p:nvGraphicFramePr>
        <p:xfrm>
          <a:off x="1053265" y="1826545"/>
          <a:ext cx="10515600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44192026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56849433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8107837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Hạng</a:t>
                      </a: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mục</a:t>
                      </a:r>
                      <a:endParaRPr lang="en-US" sz="2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 </a:t>
                      </a:r>
                      <a:r>
                        <a:rPr lang="en-US" sz="2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phí</a:t>
                      </a: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VNĐ</a:t>
                      </a: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Ghi</a:t>
                      </a: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chú</a:t>
                      </a:r>
                      <a:endParaRPr lang="en-US" sz="2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9440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Quảng cáo trả phí</a:t>
                      </a:r>
                      <a:endParaRPr lang="en-US" sz="22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tiền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60% Facebook, 40% Google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4662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Hợp tác KOLs/Báo chí</a:t>
                      </a:r>
                      <a:endParaRPr lang="en-US" sz="22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[Số tiền]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2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1141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Sản xuất nội dung</a:t>
                      </a:r>
                      <a:endParaRPr lang="en-US" sz="22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[Số tiền]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Video, thiết kế, bài viết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9129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Công cụ &amp; Phần mềm</a:t>
                      </a:r>
                      <a:endParaRPr lang="en-US" sz="22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[Số tiền]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CRM, Email Marketing, Analytics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4785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Tổ chức sự kiện (nếu có)</a:t>
                      </a:r>
                      <a:endParaRPr lang="en-US" sz="22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[Số tiền]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Webinar/Sự kiện offline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220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 chi phí dự kiến</a:t>
                      </a:r>
                      <a:endParaRPr lang="en-US" sz="22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</a:t>
                      </a: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2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3195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Quỹ dự phòng (15%)</a:t>
                      </a:r>
                      <a:endParaRPr lang="en-US" sz="22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[15% của tổng]</a:t>
                      </a:r>
                      <a:endParaRPr lang="en-US" sz="22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 các chi phí phát sinh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0153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 NGÂN SÁCH YÊU CẦU</a:t>
                      </a:r>
                      <a:endParaRPr lang="en-US" sz="22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</a:t>
                      </a: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cộng</a:t>
                      </a: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6175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366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vi-VN" sz="3200" b="1" dirty="0">
                <a:solidFill>
                  <a:srgbClr val="002060"/>
                </a:solidFill>
              </a:rPr>
              <a:t>8. Phân tích Rủi ro &amp; Phương án Giảm thiểu (Risk &amp; Mitigation</a:t>
            </a:r>
            <a:r>
              <a:rPr lang="vi-VN" sz="3200" b="1" dirty="0" smtClean="0">
                <a:solidFill>
                  <a:srgbClr val="002060"/>
                </a:solidFill>
              </a:rPr>
              <a:t>)</a:t>
            </a:r>
            <a:endParaRPr lang="en-US" sz="32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3418759"/>
              </p:ext>
            </p:extLst>
          </p:nvPr>
        </p:nvGraphicFramePr>
        <p:xfrm>
          <a:off x="838200" y="1568450"/>
          <a:ext cx="11058524" cy="5111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4631">
                  <a:extLst>
                    <a:ext uri="{9D8B030D-6E8A-4147-A177-3AD203B41FA5}">
                      <a16:colId xmlns:a16="http://schemas.microsoft.com/office/drawing/2014/main" val="4248796748"/>
                    </a:ext>
                  </a:extLst>
                </a:gridCol>
                <a:gridCol w="1674019">
                  <a:extLst>
                    <a:ext uri="{9D8B030D-6E8A-4147-A177-3AD203B41FA5}">
                      <a16:colId xmlns:a16="http://schemas.microsoft.com/office/drawing/2014/main" val="176651654"/>
                    </a:ext>
                  </a:extLst>
                </a:gridCol>
                <a:gridCol w="1704975">
                  <a:extLst>
                    <a:ext uri="{9D8B030D-6E8A-4147-A177-3AD203B41FA5}">
                      <a16:colId xmlns:a16="http://schemas.microsoft.com/office/drawing/2014/main" val="1642556805"/>
                    </a:ext>
                  </a:extLst>
                </a:gridCol>
                <a:gridCol w="4914899">
                  <a:extLst>
                    <a:ext uri="{9D8B030D-6E8A-4147-A177-3AD203B41FA5}">
                      <a16:colId xmlns:a16="http://schemas.microsoft.com/office/drawing/2014/main" val="2722350736"/>
                    </a:ext>
                  </a:extLst>
                </a:gridCol>
              </a:tblGrid>
              <a:tr h="628667">
                <a:tc>
                  <a:txBody>
                    <a:bodyPr/>
                    <a:lstStyle/>
                    <a:p>
                      <a:r>
                        <a:rPr lang="en-US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Rủi ro tiềm ẩn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vi-VN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Mức độ ảnh hưởng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Khả năng xảy 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vi-VN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 án giảm thiểu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6199590"/>
                  </a:ext>
                </a:extLst>
              </a:tr>
              <a:tr h="1181894">
                <a:tc>
                  <a:txBody>
                    <a:bodyPr/>
                    <a:lstStyle/>
                    <a:p>
                      <a:r>
                        <a:rPr lang="en-US" sz="2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Sản phẩm gặp lỗi kỹ thuật nghiêm trọng vào ngày ra mắt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 bình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vi-VN" sz="2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 </a:t>
                      </a:r>
                      <a:r>
                        <a:rPr lang="vi-VN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thử toàn diện trước 1 tuần. </a:t>
                      </a:r>
                      <a:endParaRPr lang="en-US" sz="22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vi-VN" sz="2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Đội </a:t>
                      </a:r>
                      <a:r>
                        <a:rPr lang="vi-VN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kỹ thuật trực 24/7 trong 72 giờ đầu.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9548194"/>
                  </a:ext>
                </a:extLst>
              </a:tr>
              <a:tr h="1181894">
                <a:tc>
                  <a:txBody>
                    <a:bodyPr/>
                    <a:lstStyle/>
                    <a:p>
                      <a:r>
                        <a:rPr lang="vi-VN" sz="2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Đối thủ tung ra chương trình khuyến mãi lớn để cạnh tranh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endParaRPr lang="en-US" sz="2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vi-VN" sz="2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Chuẩn </a:t>
                      </a:r>
                      <a:r>
                        <a:rPr lang="vi-VN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 sẵn một gói ưu đãi "phản công</a:t>
                      </a:r>
                      <a:r>
                        <a:rPr lang="vi-VN" sz="2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".</a:t>
                      </a:r>
                      <a:endParaRPr lang="en-US" sz="22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vi-VN" sz="2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Nhấn </a:t>
                      </a:r>
                      <a:r>
                        <a:rPr lang="vi-VN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mạnh vào USP mà đối thủ không có.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1991460"/>
                  </a:ext>
                </a:extLst>
              </a:tr>
              <a:tr h="1735121">
                <a:tc>
                  <a:txBody>
                    <a:bodyPr/>
                    <a:lstStyle/>
                    <a:p>
                      <a:r>
                        <a:rPr lang="en-US" sz="2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Chiến dịch quảng cáo không hiệu quả, CAC quá cao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endParaRPr lang="en-US" sz="2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vi-VN" sz="2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Chạy </a:t>
                      </a:r>
                      <a:r>
                        <a:rPr lang="vi-VN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thử nghiệm A/B các mẫu quảng cáo trước 2 tuần. </a:t>
                      </a:r>
                      <a:endParaRPr lang="en-US" sz="22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vi-VN" sz="2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vi-VN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Chuẩn bị các kênh marketing thay thế (ví dụ: email).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1374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949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526" y="84638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E: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DUYỆT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hiểu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5736121"/>
              </p:ext>
            </p:extLst>
          </p:nvPr>
        </p:nvGraphicFramePr>
        <p:xfrm>
          <a:off x="405063" y="2900445"/>
          <a:ext cx="10515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8090877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749834705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3487102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 phận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 và tên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 ký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0293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Ban Giám đốc</a:t>
                      </a:r>
                      <a:endParaRPr lang="en-US" sz="22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2500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Trưởng phòng Marketing</a:t>
                      </a:r>
                      <a:endParaRPr lang="vi-VN" sz="2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07614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Trưởng phòng Sản phẩm</a:t>
                      </a:r>
                      <a:endParaRPr lang="vi-VN" sz="22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2268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Trưởng phòng Kinh doanh</a:t>
                      </a:r>
                      <a:endParaRPr lang="vi-VN" sz="22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45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393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vi-VN" sz="3200" b="1" dirty="0">
                <a:solidFill>
                  <a:srgbClr val="002060"/>
                </a:solidFill>
              </a:rPr>
              <a:t>PHẦN A: BỐI CẢNH VÀ CHIẾN LƯỢC TỔNG </a:t>
            </a:r>
            <a:r>
              <a:rPr lang="vi-VN" sz="3200" b="1" dirty="0" smtClean="0">
                <a:solidFill>
                  <a:srgbClr val="002060"/>
                </a:solidFill>
              </a:rPr>
              <a:t>THỂ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lnSpc>
                <a:spcPct val="110000"/>
              </a:lnSpc>
              <a:buAutoNum type="arabicPeriod"/>
            </a:pPr>
            <a:r>
              <a:rPr lang="vi-VN" sz="2200" b="1" dirty="0" smtClean="0">
                <a:latin typeface="+mj-lt"/>
              </a:rPr>
              <a:t>Tóm tắt dành cho Lãnh đạo (Executive Summary)</a:t>
            </a:r>
            <a:endParaRPr lang="en-US" sz="2200" b="1" dirty="0" smtClean="0">
              <a:latin typeface="+mj-lt"/>
            </a:endParaRPr>
          </a:p>
          <a:p>
            <a:pPr>
              <a:lnSpc>
                <a:spcPct val="110000"/>
              </a:lnSpc>
            </a:pPr>
            <a:r>
              <a:rPr lang="vi-VN" sz="2200" dirty="0">
                <a:latin typeface="+mj-lt"/>
              </a:rPr>
              <a:t>Sản phẩm </a:t>
            </a:r>
            <a:r>
              <a:rPr lang="vi-VN" sz="2200" b="1" dirty="0">
                <a:latin typeface="+mj-lt"/>
              </a:rPr>
              <a:t>[Tên sản phẩm]</a:t>
            </a:r>
            <a:r>
              <a:rPr lang="vi-VN" sz="2200" dirty="0">
                <a:latin typeface="+mj-lt"/>
              </a:rPr>
              <a:t> là một </a:t>
            </a:r>
            <a:r>
              <a:rPr lang="vi-VN" sz="2200" b="1" dirty="0">
                <a:latin typeface="+mj-lt"/>
              </a:rPr>
              <a:t>[mô tả sản phẩm trong 1 câu]</a:t>
            </a:r>
            <a:r>
              <a:rPr lang="vi-VN" sz="2200" dirty="0">
                <a:latin typeface="+mj-lt"/>
              </a:rPr>
              <a:t> được phát triển để giải quyết </a:t>
            </a:r>
            <a:r>
              <a:rPr lang="vi-VN" sz="2200" b="1" dirty="0">
                <a:latin typeface="+mj-lt"/>
              </a:rPr>
              <a:t>[vấn đề cốt lõi]</a:t>
            </a:r>
            <a:r>
              <a:rPr lang="vi-VN" sz="2200" dirty="0">
                <a:latin typeface="+mj-lt"/>
              </a:rPr>
              <a:t> cho phân khúc khách hàng </a:t>
            </a:r>
            <a:r>
              <a:rPr lang="vi-VN" sz="2200" b="1" dirty="0">
                <a:latin typeface="+mj-lt"/>
              </a:rPr>
              <a:t>[khách hàng mục tiêu chính]</a:t>
            </a:r>
            <a:r>
              <a:rPr lang="vi-VN" sz="2200" dirty="0">
                <a:latin typeface="+mj-lt"/>
              </a:rPr>
              <a:t>. </a:t>
            </a:r>
            <a:endParaRPr lang="en-US" sz="2200" dirty="0" smtClean="0">
              <a:latin typeface="+mj-lt"/>
            </a:endParaRPr>
          </a:p>
          <a:p>
            <a:pPr>
              <a:lnSpc>
                <a:spcPct val="110000"/>
              </a:lnSpc>
            </a:pPr>
            <a:r>
              <a:rPr lang="vi-VN" sz="2200" dirty="0" smtClean="0">
                <a:latin typeface="+mj-lt"/>
              </a:rPr>
              <a:t>Thị </a:t>
            </a:r>
            <a:r>
              <a:rPr lang="vi-VN" sz="2200" dirty="0">
                <a:latin typeface="+mj-lt"/>
              </a:rPr>
              <a:t>trường </a:t>
            </a:r>
            <a:r>
              <a:rPr lang="vi-VN" sz="2200" b="1" dirty="0">
                <a:latin typeface="+mj-lt"/>
              </a:rPr>
              <a:t>[tên thị trường]</a:t>
            </a:r>
            <a:r>
              <a:rPr lang="vi-VN" sz="2200" dirty="0">
                <a:latin typeface="+mj-lt"/>
              </a:rPr>
              <a:t> hiện có giá trị </a:t>
            </a:r>
            <a:r>
              <a:rPr lang="vi-VN" sz="2200" b="1" dirty="0">
                <a:latin typeface="+mj-lt"/>
              </a:rPr>
              <a:t>[con số]</a:t>
            </a:r>
            <a:r>
              <a:rPr lang="vi-VN" sz="2200" dirty="0">
                <a:latin typeface="+mj-lt"/>
              </a:rPr>
              <a:t> và đang tăng trưởng với tốc độ </a:t>
            </a:r>
            <a:r>
              <a:rPr lang="vi-VN" sz="2200" b="1" dirty="0">
                <a:latin typeface="+mj-lt"/>
              </a:rPr>
              <a:t>[con số]%</a:t>
            </a:r>
            <a:r>
              <a:rPr lang="vi-VN" sz="2200" dirty="0">
                <a:latin typeface="+mj-lt"/>
              </a:rPr>
              <a:t>, nhưng vẫn tồn tại khoảng trống về </a:t>
            </a:r>
            <a:r>
              <a:rPr lang="vi-VN" sz="2200" b="1" dirty="0">
                <a:latin typeface="+mj-lt"/>
              </a:rPr>
              <a:t>[cơ hội/khoảng trống thị trường]</a:t>
            </a:r>
            <a:r>
              <a:rPr lang="vi-VN" sz="2200" dirty="0">
                <a:latin typeface="+mj-lt"/>
              </a:rPr>
              <a:t> mà sản phẩm của chúng ta sẽ khai thác.</a:t>
            </a:r>
          </a:p>
          <a:p>
            <a:pPr>
              <a:lnSpc>
                <a:spcPct val="110000"/>
              </a:lnSpc>
            </a:pPr>
            <a:r>
              <a:rPr lang="vi-VN" sz="2200" dirty="0">
                <a:latin typeface="+mj-lt"/>
              </a:rPr>
              <a:t>Kế hoạch ra mắt này tập trung vào chiến lược </a:t>
            </a:r>
            <a:r>
              <a:rPr lang="vi-VN" sz="2200" b="1" dirty="0">
                <a:latin typeface="+mj-lt"/>
              </a:rPr>
              <a:t>[ví dụ: thâm nhập thị trường ngách, tạo xu hướng, hay đánh chiếm thị phần]</a:t>
            </a:r>
            <a:r>
              <a:rPr lang="vi-VN" sz="2200" dirty="0">
                <a:latin typeface="+mj-lt"/>
              </a:rPr>
              <a:t> với mục tiêu đạt được </a:t>
            </a:r>
            <a:r>
              <a:rPr lang="vi-VN" sz="2200" b="1" dirty="0">
                <a:latin typeface="+mj-lt"/>
              </a:rPr>
              <a:t>[KPI quan trọng nhất, ví dụ: 5.000 người dùng hoạt động hàng tháng]</a:t>
            </a:r>
            <a:r>
              <a:rPr lang="vi-VN" sz="2200" dirty="0">
                <a:latin typeface="+mj-lt"/>
              </a:rPr>
              <a:t> trong vòng </a:t>
            </a:r>
            <a:r>
              <a:rPr lang="vi-VN" sz="2200" b="1" dirty="0">
                <a:latin typeface="+mj-lt"/>
              </a:rPr>
              <a:t>[số]</a:t>
            </a:r>
            <a:r>
              <a:rPr lang="vi-VN" sz="2200" dirty="0">
                <a:latin typeface="+mj-lt"/>
              </a:rPr>
              <a:t> tháng đầu tiên. Tổng ngân sách yêu cầu là </a:t>
            </a:r>
            <a:r>
              <a:rPr lang="vi-VN" sz="2200" b="1" dirty="0">
                <a:latin typeface="+mj-lt"/>
              </a:rPr>
              <a:t>[Tổng ngân sách]</a:t>
            </a:r>
            <a:r>
              <a:rPr lang="vi-VN" sz="2200" dirty="0">
                <a:latin typeface="+mj-lt"/>
              </a:rPr>
              <a:t>, dự kiến mang lại lợi tức đầu tư (ROI) là </a:t>
            </a:r>
            <a:r>
              <a:rPr lang="vi-VN" sz="2200" b="1" dirty="0">
                <a:latin typeface="+mj-lt"/>
              </a:rPr>
              <a:t>[con số]%</a:t>
            </a:r>
            <a:r>
              <a:rPr lang="vi-VN" sz="2200" dirty="0">
                <a:latin typeface="+mj-lt"/>
              </a:rPr>
              <a:t> sau </a:t>
            </a:r>
            <a:r>
              <a:rPr lang="vi-VN" sz="2200" b="1" dirty="0">
                <a:latin typeface="+mj-lt"/>
              </a:rPr>
              <a:t>[số]</a:t>
            </a:r>
            <a:r>
              <a:rPr lang="vi-VN" sz="2200" dirty="0">
                <a:latin typeface="+mj-lt"/>
              </a:rPr>
              <a:t> tháng</a:t>
            </a:r>
            <a:r>
              <a:rPr lang="vi-VN" sz="2200" dirty="0" smtClean="0">
                <a:latin typeface="+mj-lt"/>
              </a:rPr>
              <a:t>.</a:t>
            </a:r>
            <a:endParaRPr lang="vi-VN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2481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1775"/>
            <a:ext cx="10515600" cy="132556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(Situation Analysis)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7313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vi-VN" sz="2200" b="1" dirty="0">
                <a:latin typeface="+mj-lt"/>
              </a:rPr>
              <a:t>Điểm mạnh (Strengths):</a:t>
            </a:r>
            <a:endParaRPr lang="vi-VN" sz="2200" dirty="0">
              <a:latin typeface="+mj-lt"/>
            </a:endParaRPr>
          </a:p>
          <a:p>
            <a:pPr lvl="1">
              <a:lnSpc>
                <a:spcPct val="100000"/>
              </a:lnSpc>
            </a:pPr>
            <a:r>
              <a:rPr lang="vi-VN" sz="2200" dirty="0">
                <a:latin typeface="+mj-lt"/>
              </a:rPr>
              <a:t>[Ví dụ: Công nghệ độc quyền]</a:t>
            </a:r>
          </a:p>
          <a:p>
            <a:pPr lvl="1">
              <a:lnSpc>
                <a:spcPct val="100000"/>
              </a:lnSpc>
            </a:pPr>
            <a:r>
              <a:rPr lang="vi-VN" sz="2200" dirty="0">
                <a:latin typeface="+mj-lt"/>
              </a:rPr>
              <a:t>[Ví dụ: Đội ngũ phát triển giàu kinh nghiệm]</a:t>
            </a:r>
          </a:p>
          <a:p>
            <a:pPr lvl="1">
              <a:lnSpc>
                <a:spcPct val="100000"/>
              </a:lnSpc>
            </a:pPr>
            <a:r>
              <a:rPr lang="vi-VN" sz="2200" dirty="0">
                <a:latin typeface="+mj-lt"/>
              </a:rPr>
              <a:t>[Ví dụ: Dữ liệu khách hàng hiện có từ sản phẩm cũ]</a:t>
            </a:r>
          </a:p>
          <a:p>
            <a:pPr>
              <a:lnSpc>
                <a:spcPct val="100000"/>
              </a:lnSpc>
            </a:pPr>
            <a:r>
              <a:rPr lang="vi-VN" sz="2200" b="1" dirty="0">
                <a:latin typeface="+mj-lt"/>
              </a:rPr>
              <a:t>Điểm yếu (Weaknesses):</a:t>
            </a:r>
            <a:endParaRPr lang="vi-VN" sz="2200" dirty="0">
              <a:latin typeface="+mj-lt"/>
            </a:endParaRPr>
          </a:p>
          <a:p>
            <a:pPr lvl="1">
              <a:lnSpc>
                <a:spcPct val="100000"/>
              </a:lnSpc>
            </a:pPr>
            <a:r>
              <a:rPr lang="vi-VN" sz="2200" dirty="0">
                <a:latin typeface="+mj-lt"/>
              </a:rPr>
              <a:t>[Ví dụ: Ngân sách marketing hạn chế so với đối thủ]</a:t>
            </a:r>
          </a:p>
          <a:p>
            <a:pPr lvl="1">
              <a:lnSpc>
                <a:spcPct val="100000"/>
              </a:lnSpc>
            </a:pPr>
            <a:r>
              <a:rPr lang="vi-VN" sz="2200" dirty="0">
                <a:latin typeface="+mj-lt"/>
              </a:rPr>
              <a:t>[Ví dụ: Thương hiệu mới, chưa được biết đến]</a:t>
            </a:r>
          </a:p>
          <a:p>
            <a:pPr>
              <a:lnSpc>
                <a:spcPct val="100000"/>
              </a:lnSpc>
            </a:pPr>
            <a:r>
              <a:rPr lang="vi-VN" sz="2200" b="1" dirty="0">
                <a:latin typeface="+mj-lt"/>
              </a:rPr>
              <a:t>Cơ hội (Opportunities):</a:t>
            </a:r>
            <a:endParaRPr lang="vi-VN" sz="2200" dirty="0">
              <a:latin typeface="+mj-lt"/>
            </a:endParaRPr>
          </a:p>
          <a:p>
            <a:pPr lvl="1">
              <a:lnSpc>
                <a:spcPct val="100000"/>
              </a:lnSpc>
            </a:pPr>
            <a:r>
              <a:rPr lang="vi-VN" sz="2200" dirty="0">
                <a:latin typeface="+mj-lt"/>
              </a:rPr>
              <a:t>[Ví dụ: Xu hướng thị trường đang ủng hộ giải pháp của chúng ta]</a:t>
            </a:r>
          </a:p>
          <a:p>
            <a:pPr lvl="1">
              <a:lnSpc>
                <a:spcPct val="100000"/>
              </a:lnSpc>
            </a:pPr>
            <a:r>
              <a:rPr lang="vi-VN" sz="2200" dirty="0">
                <a:latin typeface="+mj-lt"/>
              </a:rPr>
              <a:t>[Ví dụ: Đối thủ lớn vừa tăng giá, gây phẫn nộ cho khách hàng]</a:t>
            </a:r>
          </a:p>
          <a:p>
            <a:pPr>
              <a:lnSpc>
                <a:spcPct val="100000"/>
              </a:lnSpc>
            </a:pPr>
            <a:r>
              <a:rPr lang="vi-VN" sz="2200" b="1" dirty="0">
                <a:latin typeface="+mj-lt"/>
              </a:rPr>
              <a:t>Thách thức (Threats):</a:t>
            </a:r>
            <a:endParaRPr lang="vi-VN" sz="2200" dirty="0">
              <a:latin typeface="+mj-lt"/>
            </a:endParaRPr>
          </a:p>
          <a:p>
            <a:pPr lvl="1">
              <a:lnSpc>
                <a:spcPct val="100000"/>
              </a:lnSpc>
            </a:pPr>
            <a:r>
              <a:rPr lang="vi-VN" sz="2200" dirty="0">
                <a:latin typeface="+mj-lt"/>
              </a:rPr>
              <a:t>[Ví dụ: Đối thủ có thể sao chép tính năng nhanh chóng]</a:t>
            </a:r>
          </a:p>
          <a:p>
            <a:pPr lvl="1">
              <a:lnSpc>
                <a:spcPct val="100000"/>
              </a:lnSpc>
            </a:pPr>
            <a:r>
              <a:rPr lang="vi-VN" sz="2200" dirty="0">
                <a:latin typeface="+mj-lt"/>
              </a:rPr>
              <a:t>[Ví dụ: Thay đổi chính sách của nền tảng (Google/Apple</a:t>
            </a:r>
            <a:r>
              <a:rPr lang="vi-VN" sz="2200" dirty="0" smtClean="0">
                <a:latin typeface="+mj-lt"/>
              </a:rPr>
              <a:t>)]</a:t>
            </a:r>
            <a:endParaRPr lang="vi-VN" sz="2200" dirty="0">
              <a:latin typeface="+mj-lt"/>
            </a:endParaRPr>
          </a:p>
          <a:p>
            <a:pPr>
              <a:lnSpc>
                <a:spcPct val="100000"/>
              </a:lnSpc>
            </a:pPr>
            <a:endParaRPr lang="en-US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2346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1207474"/>
              </p:ext>
            </p:extLst>
          </p:nvPr>
        </p:nvGraphicFramePr>
        <p:xfrm>
          <a:off x="838200" y="1690688"/>
          <a:ext cx="10515600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2650">
                  <a:extLst>
                    <a:ext uri="{9D8B030D-6E8A-4147-A177-3AD203B41FA5}">
                      <a16:colId xmlns:a16="http://schemas.microsoft.com/office/drawing/2014/main" val="1389960271"/>
                    </a:ext>
                  </a:extLst>
                </a:gridCol>
                <a:gridCol w="2638425">
                  <a:extLst>
                    <a:ext uri="{9D8B030D-6E8A-4147-A177-3AD203B41FA5}">
                      <a16:colId xmlns:a16="http://schemas.microsoft.com/office/drawing/2014/main" val="1303777541"/>
                    </a:ext>
                  </a:extLst>
                </a:gridCol>
                <a:gridCol w="2466975">
                  <a:extLst>
                    <a:ext uri="{9D8B030D-6E8A-4147-A177-3AD203B41FA5}">
                      <a16:colId xmlns:a16="http://schemas.microsoft.com/office/drawing/2014/main" val="3804745352"/>
                    </a:ext>
                  </a:extLst>
                </a:gridCol>
                <a:gridCol w="3257550">
                  <a:extLst>
                    <a:ext uri="{9D8B030D-6E8A-4147-A177-3AD203B41FA5}">
                      <a16:colId xmlns:a16="http://schemas.microsoft.com/office/drawing/2014/main" val="11974416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Yếu</a:t>
                      </a: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</a:t>
                      </a:r>
                      <a:endParaRPr lang="en-US" sz="2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Đối thủ 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Đối thủ 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Sản phẩm của chúng ta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2474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endParaRPr lang="en-US" sz="2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[Ví dụ: Giá rẻ, nhiều tính năng]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[Ví dụ: Cao cấp, thiết kế đẹp]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vi-VN" sz="2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[Ví dụ: Tối ưu cho hiệu suất, dễ sử dụng]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0043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endParaRPr lang="en-US" sz="2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~40%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~25%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Mục tiêu 5% trong năm đầu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6751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mạnh</a:t>
                      </a:r>
                      <a:endParaRPr lang="en-US" sz="2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Giá, hệ sinh thái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vi-VN" sz="2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Thương hiệu, trải nghiệm người dùng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Tốc độ, hỗ trợ chuyên sâu, tính năng 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9115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yếu</a:t>
                      </a:r>
                      <a:endParaRPr lang="en-US" sz="2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Phức tạp, hỗ trợ kém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 cao, ít linh hoạt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vi-VN" sz="2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Thương hiệu mới, ít người biết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8910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Chiến lược giá</a:t>
                      </a:r>
                      <a:endParaRPr lang="vi-VN" sz="2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Freemium, gói Pro $10/tháng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$29/tháng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thử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14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gói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 $15/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tháng</a:t>
                      </a:r>
                      <a:endParaRPr lang="en-US" sz="2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0683361"/>
                  </a:ext>
                </a:extLst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51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vi-VN" sz="3200" b="1" dirty="0">
                <a:solidFill>
                  <a:srgbClr val="002060"/>
                </a:solidFill>
              </a:rPr>
              <a:t>PHẦN B: CHIẾN LƯỢC GO-TO-MARKET (GTM</a:t>
            </a:r>
            <a:r>
              <a:rPr lang="vi-VN" sz="3200" b="1" dirty="0" smtClean="0">
                <a:solidFill>
                  <a:srgbClr val="002060"/>
                </a:solidFill>
              </a:rPr>
              <a:t>)</a:t>
            </a:r>
            <a:r>
              <a:rPr lang="en-US" sz="3200" dirty="0" smtClean="0">
                <a:solidFill>
                  <a:srgbClr val="002060"/>
                </a:solidFill>
              </a:rPr>
              <a:t/>
            </a:r>
            <a:br>
              <a:rPr lang="en-US" sz="3200" dirty="0" smtClean="0">
                <a:solidFill>
                  <a:srgbClr val="002060"/>
                </a:solidFill>
              </a:rPr>
            </a:br>
            <a:r>
              <a:rPr lang="en-US" sz="3200" b="1" dirty="0">
                <a:solidFill>
                  <a:srgbClr val="002060"/>
                </a:solidFill>
              </a:rPr>
              <a:t>3. </a:t>
            </a:r>
            <a:r>
              <a:rPr lang="en-US" sz="3200" b="1" dirty="0" err="1">
                <a:solidFill>
                  <a:srgbClr val="002060"/>
                </a:solidFill>
              </a:rPr>
              <a:t>Định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vị</a:t>
            </a:r>
            <a:r>
              <a:rPr lang="en-US" sz="3200" b="1" dirty="0">
                <a:solidFill>
                  <a:srgbClr val="002060"/>
                </a:solidFill>
              </a:rPr>
              <a:t> &amp; </a:t>
            </a:r>
            <a:r>
              <a:rPr lang="en-US" sz="3200" b="1" dirty="0" err="1">
                <a:solidFill>
                  <a:srgbClr val="002060"/>
                </a:solidFill>
              </a:rPr>
              <a:t>Thông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điệp</a:t>
            </a:r>
            <a:r>
              <a:rPr lang="en-US" sz="3200" b="1" dirty="0">
                <a:solidFill>
                  <a:srgbClr val="002060"/>
                </a:solidFill>
              </a:rPr>
              <a:t> (Positioning &amp; Messaging</a:t>
            </a:r>
            <a:r>
              <a:rPr lang="en-US" sz="3200" b="1" dirty="0" smtClean="0">
                <a:solidFill>
                  <a:srgbClr val="002060"/>
                </a:solidFill>
              </a:rPr>
              <a:t>)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3.1. Khung Định vị (Positioning Statement):</a:t>
            </a:r>
            <a:endParaRPr lang="vi-V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Dành cho: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[Mô tả chi tiết khách hàng mục tiêu]</a:t>
            </a:r>
          </a:p>
          <a:p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Người mà: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[Mô tả tình huống/nhu cầu của họ]</a:t>
            </a:r>
          </a:p>
          <a:p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Sản phẩm [Tên sản phẩm] là một: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[Danh mục sản phẩm]</a:t>
            </a:r>
          </a:p>
          <a:p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Cung cấp: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[Lợi ích chính, thuyết phục nhất]</a:t>
            </a:r>
          </a:p>
          <a:p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Không giống như: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[Đối thủ cạnh tranh chính hoặc giải pháp thay thế]</a:t>
            </a:r>
          </a:p>
          <a:p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Sản phẩm của chúng tôi: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[Tuyên bố về sự khác biệt cốt lõi (USP</a:t>
            </a:r>
            <a:r>
              <a:rPr lang="vi-V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)]</a:t>
            </a:r>
            <a:endParaRPr lang="vi-V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52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vi-VN" sz="3200" b="1" dirty="0" smtClean="0">
                <a:solidFill>
                  <a:srgbClr val="002060"/>
                </a:solidFill>
              </a:rPr>
              <a:t>3.2. Ngôi nhà Thông điệp (Messaging House)</a:t>
            </a:r>
            <a:r>
              <a:rPr lang="vi-VN" sz="3200" dirty="0" smtClean="0">
                <a:solidFill>
                  <a:srgbClr val="002060"/>
                </a:solidFill>
              </a:rPr>
              <a:t/>
            </a:r>
            <a:br>
              <a:rPr lang="vi-VN" sz="3200" dirty="0" smtClean="0">
                <a:solidFill>
                  <a:srgbClr val="002060"/>
                </a:solidFill>
              </a:rPr>
            </a:br>
            <a:r>
              <a:rPr lang="vi-VN" sz="3200" dirty="0" smtClean="0">
                <a:solidFill>
                  <a:srgbClr val="002060"/>
                </a:solidFill>
              </a:rPr>
              <a:t>(</a:t>
            </a:r>
            <a:r>
              <a:rPr lang="vi-VN" sz="3200" i="1" dirty="0" smtClean="0">
                <a:solidFill>
                  <a:srgbClr val="002060"/>
                </a:solidFill>
              </a:rPr>
              <a:t>Đây là kim chỉ nam cho mọi hoạt động truyền thông</a:t>
            </a:r>
            <a:r>
              <a:rPr lang="vi-VN" sz="3200" dirty="0" smtClean="0">
                <a:solidFill>
                  <a:srgbClr val="002060"/>
                </a:solidFill>
              </a:rPr>
              <a:t>)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vi-V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Mái 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nhà (Thông điệp cốt lõi - Core Message):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[1 câu súc tích, dễ nhớ. Ví dụ: "Quản lý dự án phức tạp một cách đơn giản"]</a:t>
            </a:r>
          </a:p>
          <a:p>
            <a:pPr>
              <a:lnSpc>
                <a:spcPct val="110000"/>
              </a:lnSpc>
            </a:pP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Cột trụ 1 (Lợi ích/Tính năng):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Tăng hiệu suất</a:t>
            </a:r>
          </a:p>
          <a:p>
            <a:pPr lvl="1">
              <a:lnSpc>
                <a:spcPct val="110000"/>
              </a:lnSpc>
            </a:pP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Bằng chứng: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Tính năng tự động hóa báo cáo, tiết kiệm 5 giờ/tuần.</a:t>
            </a:r>
          </a:p>
          <a:p>
            <a:pPr>
              <a:lnSpc>
                <a:spcPct val="110000"/>
              </a:lnSpc>
            </a:pP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Cột trụ 2 (Lợi ích/Tính năng):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Cải thiện sự hợp tác</a:t>
            </a:r>
          </a:p>
          <a:p>
            <a:pPr lvl="1">
              <a:lnSpc>
                <a:spcPct val="110000"/>
              </a:lnSpc>
            </a:pP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Bằng chứng: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Tích hợp real-time comment, giao việc trực tiếp trên file.</a:t>
            </a:r>
          </a:p>
          <a:p>
            <a:pPr>
              <a:lnSpc>
                <a:spcPct val="110000"/>
              </a:lnSpc>
            </a:pP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Cột trụ 3 (Lợi ích/Tính năng):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An toàn và bảo mật</a:t>
            </a:r>
          </a:p>
          <a:p>
            <a:pPr lvl="1">
              <a:lnSpc>
                <a:spcPct val="110000"/>
              </a:lnSpc>
            </a:pP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Bằng chứng: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Mã hóa đầu cuối, đạt chứng chỉ ISO 27001.</a:t>
            </a:r>
          </a:p>
          <a:p>
            <a:pPr>
              <a:lnSpc>
                <a:spcPct val="110000"/>
              </a:lnSpc>
            </a:pP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Nền móng (Lý do để tin - Reason to Believe):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Được phát triển bởi đội ngũ chuyên gia 10 năm kinh nghiệm, được tin dùng bởi các công ty [Tên công ty lớn đã dùng thử].</a:t>
            </a:r>
          </a:p>
          <a:p>
            <a:pPr>
              <a:lnSpc>
                <a:spcPct val="110000"/>
              </a:lnSpc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11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Goals &amp; Success Metrics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7781263"/>
              </p:ext>
            </p:extLst>
          </p:nvPr>
        </p:nvGraphicFramePr>
        <p:xfrm>
          <a:off x="838200" y="1232235"/>
          <a:ext cx="1087755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5950">
                  <a:extLst>
                    <a:ext uri="{9D8B030D-6E8A-4147-A177-3AD203B41FA5}">
                      <a16:colId xmlns:a16="http://schemas.microsoft.com/office/drawing/2014/main" val="2722853711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884238043"/>
                    </a:ext>
                  </a:extLst>
                </a:gridCol>
                <a:gridCol w="5791200">
                  <a:extLst>
                    <a:ext uri="{9D8B030D-6E8A-4147-A177-3AD203B41FA5}">
                      <a16:colId xmlns:a16="http://schemas.microsoft.com/office/drawing/2014/main" val="2920350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Lĩnh</a:t>
                      </a: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vực</a:t>
                      </a:r>
                      <a:endParaRPr lang="en-US" sz="2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Mục tiêu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 số chính (KPI)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9608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Kinh</a:t>
                      </a: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doanh</a:t>
                      </a:r>
                      <a:endParaRPr lang="en-US" sz="22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vi-VN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Thâm nhập thị trường &amp; tạo doanh thu ban đầu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vi-VN" sz="2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Doanh </a:t>
                      </a:r>
                      <a:r>
                        <a:rPr lang="vi-VN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 định kỳ hàng tháng (MRR): Đạt [con số] sau 3 tháng</a:t>
                      </a:r>
                      <a:r>
                        <a:rPr lang="vi-VN" sz="2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vi-VN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vi-VN" sz="2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 </a:t>
                      </a:r>
                      <a:r>
                        <a:rPr lang="vi-VN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phí thu hút khách hàng (CAC): Dưới [con số].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1518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Marketing</a:t>
                      </a:r>
                      <a:endParaRPr lang="en-US" sz="22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Xây dựng nhận thức &amp; tạo khách hàng tiềm năng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vi-VN" sz="2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Lượt </a:t>
                      </a:r>
                      <a:r>
                        <a:rPr lang="vi-VN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truy cập website: [con số</a:t>
                      </a:r>
                      <a:r>
                        <a:rPr lang="vi-VN" sz="2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].</a:t>
                      </a:r>
                      <a:endParaRPr lang="en-US" sz="22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vi-VN" sz="2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</a:t>
                      </a:r>
                      <a:r>
                        <a:rPr lang="vi-VN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 đăng ký dùng thử (Trial Sign-ups): [con số]. </a:t>
                      </a:r>
                      <a:endParaRPr lang="en-US" sz="22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vi-VN" sz="2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Tỷ </a:t>
                      </a:r>
                      <a:r>
                        <a:rPr lang="vi-VN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lệ chuyển đổi từ truy cập sang dùng thử: [con số]%.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7297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Sản phẩm</a:t>
                      </a:r>
                      <a:endParaRPr lang="en-US" sz="22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vi-VN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Đảm bảo người dùng gắn bó và hài lòng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vi-VN" sz="2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Tỷ </a:t>
                      </a:r>
                      <a:r>
                        <a:rPr lang="vi-VN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lệ người dùng hoạt động hàng ngày/tháng (DAU/MAU): [con số</a:t>
                      </a:r>
                      <a:r>
                        <a:rPr lang="vi-VN" sz="2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]%.</a:t>
                      </a:r>
                      <a:endParaRPr lang="en-US" sz="22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vi-VN" sz="2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Tỷ </a:t>
                      </a:r>
                      <a:r>
                        <a:rPr lang="vi-VN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lệ sử dụng tính năng cốt lõi X: [con số]%. </a:t>
                      </a:r>
                      <a:endParaRPr lang="en-US" sz="22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vi-VN" sz="2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 </a:t>
                      </a:r>
                      <a:r>
                        <a:rPr lang="vi-VN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hài lòng của khách hàng (CSAT): &gt; [con số]%.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3471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88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C: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Phased Launch Timeline)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Giai đoạn 1: CHUẨN BỊ &amp; "NHÁ HÀNG" (T-8 tuần đến T-1 tuần)</a:t>
            </a:r>
            <a:endParaRPr lang="vi-V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Tuần 8-6: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Hoàn thiện chiến lược, thông điệp. Bắt đầu sản xuất nội dung (blog, video).</a:t>
            </a:r>
          </a:p>
          <a:p>
            <a:pPr>
              <a:lnSpc>
                <a:spcPct val="100000"/>
              </a:lnSpc>
            </a:pP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Tuần 5-4: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Xây dựng landing page "Sắp ra mắt" thu thập email. Tiếp cận sớm với các chuyên gia/KOLs.</a:t>
            </a:r>
          </a:p>
          <a:p>
            <a:pPr>
              <a:lnSpc>
                <a:spcPct val="100000"/>
              </a:lnSpc>
            </a:pP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Tuần 3-2: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Chạy chiến dịch "nhá hàng" trên mạng xã hội. Gửi bản beta cho nhóm người dùng thân thiết. Hoàn thiện bộ tài liệu bán hàng (Sales Kit).</a:t>
            </a:r>
          </a:p>
          <a:p>
            <a:pPr>
              <a:lnSpc>
                <a:spcPct val="100000"/>
              </a:lnSpc>
            </a:pP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Tuần 1: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Đếm ngược! Tăng cường email marketing. Xác nhận lại với báo chí/KOLs. Chuẩn bị mọi thứ cho ngày G.</a:t>
            </a:r>
          </a:p>
          <a:p>
            <a:pPr>
              <a:lnSpc>
                <a:spcPct val="100000"/>
              </a:lnSpc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61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200" b="1" dirty="0" smtClean="0">
                <a:solidFill>
                  <a:srgbClr val="002060"/>
                </a:solidFill>
              </a:rPr>
              <a:t>Giai đoạn 2: BÙNG NỔ (Ngày Ra mắt &amp; Tuần đầu tiên)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vi-V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 </a:t>
            </a: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(Launch Day):</a:t>
            </a:r>
            <a:endParaRPr lang="vi-V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</a:pP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08:00: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Gửi email công bố chính thức.</a:t>
            </a:r>
          </a:p>
          <a:p>
            <a:pPr lvl="1">
              <a:lnSpc>
                <a:spcPct val="100000"/>
              </a:lnSpc>
            </a:pP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09:00: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Website và sản phẩm chính thức "live". Đăng bài đồng loạt trên mọi kênh social media.</a:t>
            </a:r>
          </a:p>
          <a:p>
            <a:pPr lvl="1">
              <a:lnSpc>
                <a:spcPct val="100000"/>
              </a:lnSpc>
            </a:pP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10:00: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Báo chí/KOLs bắt đầu đăng bài. Chạy quảng cáo digital.</a:t>
            </a:r>
          </a:p>
          <a:p>
            <a:pPr lvl="1">
              <a:lnSpc>
                <a:spcPct val="100000"/>
              </a:lnSpc>
            </a:pP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14:00: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Team Sales bắt đầu tiếp cận các khách hàng tiềm năng nóng.</a:t>
            </a:r>
          </a:p>
          <a:p>
            <a:pPr lvl="1">
              <a:lnSpc>
                <a:spcPct val="100000"/>
              </a:lnSpc>
            </a:pP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20:00: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Tổ chức Livestream/Webinar giới thiệu sản phẩm.</a:t>
            </a:r>
          </a:p>
          <a:p>
            <a:pPr>
              <a:lnSpc>
                <a:spcPct val="100000"/>
              </a:lnSpc>
            </a:pP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Tuần 1:</a:t>
            </a:r>
            <a:r>
              <a:rPr lang="vi-V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Tối ưu quảng cáo. Chia sẻ những phản hồi tích cực đầu tiên. Trả lời mọi bình luận/thắc mắc.</a:t>
            </a:r>
          </a:p>
          <a:p>
            <a:pPr>
              <a:lnSpc>
                <a:spcPct val="100000"/>
              </a:lnSpc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28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879</Words>
  <Application>Microsoft Office PowerPoint</Application>
  <PresentationFormat>Widescreen</PresentationFormat>
  <Paragraphs>171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[TÊN DỰ ÁN] – KẾ HOẠCH RA MẮT SẢN PHẨM CHIẾN LƯỢC</vt:lpstr>
      <vt:lpstr>PHẦN A: BỐI CẢNH VÀ CHIẾN LƯỢC TỔNG THỂ</vt:lpstr>
      <vt:lpstr>2. Phân tích Tình hình (Situation Analysis) 2.1. Phân tích SWOT của việc ra mắt</vt:lpstr>
      <vt:lpstr>2.2. Phân tích đối thủ cạnh tranh chi tiết:</vt:lpstr>
      <vt:lpstr>PHẦN B: CHIẾN LƯỢC GO-TO-MARKET (GTM) 3. Định vị &amp; Thông điệp (Positioning &amp; Messaging)</vt:lpstr>
      <vt:lpstr>3.2. Ngôi nhà Thông điệp (Messaging House) (Đây là kim chỉ nam cho mọi hoạt động truyền thông)</vt:lpstr>
      <vt:lpstr>4. Mục tiêu &amp; Chỉ số Thành công  (Goals &amp; Success Metrics)</vt:lpstr>
      <vt:lpstr>PHẦN C: KẾ HOẠCH HÀNH ĐỘNG CHI TIẾT 5. Lộ trình ra mắt theo Giai đoạn  (Phased Launch Timeline)</vt:lpstr>
      <vt:lpstr>Giai đoạn 2: BÙNG NỔ (Ngày Ra mắt &amp; Tuần đầu tiên)</vt:lpstr>
      <vt:lpstr>Giai đoạn 3: DUY TRÌ &amp; TỐI ƯU (Tuần 2 đến Tuần 12)</vt:lpstr>
      <vt:lpstr>6. Kế hoạch Truyền thông Đa kênh (Channel Plan)</vt:lpstr>
      <vt:lpstr>PHẦN D: NGUỒN LỰC VÀ RỦI RO 7. Ngân sách &amp; Phân bổ (Budget Allocation)</vt:lpstr>
      <vt:lpstr>8. Phân tích Rủi ro &amp; Phương án Giảm thiểu (Risk &amp; Mitigation)</vt:lpstr>
      <vt:lpstr>PHẦN E: PHÊ DUYỆT Chữ ký của các bên liên quan để xác nhận đã đọc, hiểu và đồng thuận với kế hoạch.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[TÊN DỰ ÁN] – KẾ HOẠCH RA MẮT SẢN PHẨM CHIẾN LƯỢC</dc:title>
  <dc:creator>ACER</dc:creator>
  <cp:lastModifiedBy>ACER</cp:lastModifiedBy>
  <cp:revision>3</cp:revision>
  <dcterms:created xsi:type="dcterms:W3CDTF">2025-07-24T05:26:29Z</dcterms:created>
  <dcterms:modified xsi:type="dcterms:W3CDTF">2025-07-24T05:40:58Z</dcterms:modified>
</cp:coreProperties>
</file>